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pitchFamily="34" charset="0"/>
      <p:regular r:id="rId12"/>
    </p:embeddedFont>
    <p:embeddedFont>
      <p:font typeface="Calibri" panose="020F0502020204030204" pitchFamily="34" charset="0"/>
      <p:regular r:id="rId13"/>
      <p:bold r:id="rId14"/>
      <p:italic r:id="rId15"/>
      <p:boldItalic r:id="rId16"/>
    </p:embeddedFont>
    <p:embeddedFont>
      <p:font typeface="Heebo Bold" pitchFamily="2" charset="-79"/>
      <p:regular r:id="rId17"/>
      <p:bold r:id="rId18"/>
    </p:embeddedFont>
    <p:embeddedFont>
      <p:font typeface="Heebo Bold Bold" pitchFamily="2" charset="-79"/>
      <p:regular r:id="rId19"/>
      <p:bold r:id="rId20"/>
    </p:embeddedFont>
    <p:embeddedFont>
      <p:font typeface="Heebo Regular" pitchFamily="2" charset="-79"/>
      <p:regular r:id="rId21"/>
    </p:embeddedFont>
    <p:embeddedFont>
      <p:font typeface="Heebo Regular Bold" pitchFamily="2" charset="-79"/>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4" autoAdjust="0"/>
  </p:normalViewPr>
  <p:slideViewPr>
    <p:cSldViewPr>
      <p:cViewPr varScale="1">
        <p:scale>
          <a:sx n="72" d="100"/>
          <a:sy n="72" d="100"/>
        </p:scale>
        <p:origin x="76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569264" y="2088251"/>
            <a:ext cx="13282570" cy="7477595"/>
          </a:xfrm>
          <a:prstGeom prst="rect">
            <a:avLst/>
          </a:prstGeom>
        </p:spPr>
      </p:pic>
      <p:grpSp>
        <p:nvGrpSpPr>
          <p:cNvPr id="3" name="Group 3"/>
          <p:cNvGrpSpPr/>
          <p:nvPr/>
        </p:nvGrpSpPr>
        <p:grpSpPr>
          <a:xfrm>
            <a:off x="347545" y="0"/>
            <a:ext cx="10826559" cy="4538134"/>
            <a:chOff x="0" y="0"/>
            <a:chExt cx="14435412" cy="6050846"/>
          </a:xfrm>
        </p:grpSpPr>
        <p:sp>
          <p:nvSpPr>
            <p:cNvPr id="4" name="TextBox 4"/>
            <p:cNvSpPr txBox="1"/>
            <p:nvPr/>
          </p:nvSpPr>
          <p:spPr>
            <a:xfrm>
              <a:off x="0" y="1016629"/>
              <a:ext cx="14435412" cy="5034217"/>
            </a:xfrm>
            <a:prstGeom prst="rect">
              <a:avLst/>
            </a:prstGeom>
          </p:spPr>
          <p:txBody>
            <a:bodyPr lIns="0" tIns="0" rIns="0" bIns="0" rtlCol="0" anchor="t">
              <a:spAutoFit/>
            </a:bodyPr>
            <a:lstStyle/>
            <a:p>
              <a:pPr>
                <a:lnSpc>
                  <a:spcPts val="9917"/>
                </a:lnSpc>
              </a:pPr>
              <a:r>
                <a:rPr lang="en-US" sz="8264">
                  <a:solidFill>
                    <a:srgbClr val="7BFFA0"/>
                  </a:solidFill>
                  <a:latin typeface="Heebo Bold Bold"/>
                </a:rPr>
                <a:t>Image Segmentation by Local Entropy Methods</a:t>
              </a:r>
            </a:p>
          </p:txBody>
        </p:sp>
        <p:sp>
          <p:nvSpPr>
            <p:cNvPr id="5" name="TextBox 5"/>
            <p:cNvSpPr txBox="1"/>
            <p:nvPr/>
          </p:nvSpPr>
          <p:spPr>
            <a:xfrm>
              <a:off x="0" y="-38100"/>
              <a:ext cx="10998675" cy="473078"/>
            </a:xfrm>
            <a:prstGeom prst="rect">
              <a:avLst/>
            </a:prstGeom>
          </p:spPr>
          <p:txBody>
            <a:bodyPr lIns="0" tIns="0" rIns="0" bIns="0" rtlCol="0" anchor="t">
              <a:spAutoFit/>
            </a:bodyPr>
            <a:lstStyle/>
            <a:p>
              <a:pPr>
                <a:lnSpc>
                  <a:spcPts val="3060"/>
                </a:lnSpc>
              </a:pPr>
              <a:endParaRPr/>
            </a:p>
          </p:txBody>
        </p:sp>
      </p:grpSp>
      <p:sp>
        <p:nvSpPr>
          <p:cNvPr id="6" name="TextBox 6"/>
          <p:cNvSpPr txBox="1"/>
          <p:nvPr/>
        </p:nvSpPr>
        <p:spPr>
          <a:xfrm>
            <a:off x="347545" y="6854560"/>
            <a:ext cx="7668035" cy="1909177"/>
          </a:xfrm>
          <a:prstGeom prst="rect">
            <a:avLst/>
          </a:prstGeom>
        </p:spPr>
        <p:txBody>
          <a:bodyPr lIns="0" tIns="0" rIns="0" bIns="0" rtlCol="0" anchor="t">
            <a:spAutoFit/>
          </a:bodyPr>
          <a:lstStyle/>
          <a:p>
            <a:pPr>
              <a:lnSpc>
                <a:spcPts val="3779"/>
              </a:lnSpc>
            </a:pPr>
            <a:r>
              <a:rPr lang="en-US" sz="2800" spc="54" dirty="0">
                <a:solidFill>
                  <a:srgbClr val="FFFFFF"/>
                </a:solidFill>
                <a:latin typeface="Heebo Regular"/>
              </a:rPr>
              <a:t>Authors:</a:t>
            </a:r>
          </a:p>
          <a:p>
            <a:pPr>
              <a:lnSpc>
                <a:spcPts val="3779"/>
              </a:lnSpc>
            </a:pPr>
            <a:r>
              <a:rPr lang="en-US" sz="2800" b="1" spc="24" dirty="0">
                <a:solidFill>
                  <a:srgbClr val="FFFFFF"/>
                </a:solidFill>
                <a:latin typeface="Arimo"/>
              </a:rPr>
              <a:t>3rd year(Friday) </a:t>
            </a:r>
            <a:r>
              <a:rPr lang="en-US" sz="2800" b="1" spc="24" dirty="0" err="1">
                <a:solidFill>
                  <a:srgbClr val="FFFFFF"/>
                </a:solidFill>
                <a:latin typeface="Arimo"/>
              </a:rPr>
              <a:t>Duisenova</a:t>
            </a:r>
            <a:r>
              <a:rPr lang="en-US" sz="2800" b="1" spc="24" dirty="0">
                <a:solidFill>
                  <a:srgbClr val="FFFFFF"/>
                </a:solidFill>
                <a:latin typeface="Arimo"/>
              </a:rPr>
              <a:t> </a:t>
            </a:r>
            <a:r>
              <a:rPr lang="en-US" sz="2800" b="1" spc="24" dirty="0" err="1">
                <a:solidFill>
                  <a:srgbClr val="FFFFFF"/>
                </a:solidFill>
                <a:latin typeface="Arimo"/>
              </a:rPr>
              <a:t>Aidana</a:t>
            </a:r>
            <a:r>
              <a:rPr lang="en-US" sz="2800" b="1" spc="24" dirty="0">
                <a:solidFill>
                  <a:srgbClr val="FFFFFF"/>
                </a:solidFill>
                <a:latin typeface="Arimo"/>
              </a:rPr>
              <a:t>-researcher</a:t>
            </a:r>
          </a:p>
          <a:p>
            <a:pPr>
              <a:lnSpc>
                <a:spcPts val="3779"/>
              </a:lnSpc>
            </a:pPr>
            <a:r>
              <a:rPr lang="en-US" sz="2800" b="1" spc="24" dirty="0">
                <a:solidFill>
                  <a:srgbClr val="FFFFFF"/>
                </a:solidFill>
                <a:latin typeface="Arimo"/>
              </a:rPr>
              <a:t>3rd year(Friday) </a:t>
            </a:r>
            <a:r>
              <a:rPr lang="en-US" sz="2800" b="1" spc="24" dirty="0" err="1">
                <a:solidFill>
                  <a:srgbClr val="FFFFFF"/>
                </a:solidFill>
                <a:latin typeface="Arimo"/>
              </a:rPr>
              <a:t>Aitbanov</a:t>
            </a:r>
            <a:r>
              <a:rPr lang="en-US" sz="2800" b="1" spc="24" dirty="0">
                <a:solidFill>
                  <a:srgbClr val="FFFFFF"/>
                </a:solidFill>
                <a:latin typeface="Arimo"/>
              </a:rPr>
              <a:t> </a:t>
            </a:r>
            <a:r>
              <a:rPr lang="en-US" sz="2800" b="1" spc="24" dirty="0" err="1">
                <a:solidFill>
                  <a:srgbClr val="FFFFFF"/>
                </a:solidFill>
                <a:latin typeface="Arimo"/>
              </a:rPr>
              <a:t>Abylai</a:t>
            </a:r>
            <a:r>
              <a:rPr lang="en-US" sz="2800" b="1" spc="24" dirty="0">
                <a:solidFill>
                  <a:srgbClr val="FFFFFF"/>
                </a:solidFill>
                <a:latin typeface="Arimo"/>
              </a:rPr>
              <a:t>-coder</a:t>
            </a:r>
          </a:p>
          <a:p>
            <a:pPr>
              <a:lnSpc>
                <a:spcPts val="3779"/>
              </a:lnSpc>
            </a:pPr>
            <a:endParaRPr lang="en-US" sz="2800" spc="24" dirty="0">
              <a:solidFill>
                <a:srgbClr val="FFFFFF"/>
              </a:solidFill>
              <a:latin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blip>
          <a:srcRect/>
          <a:stretch>
            <a:fillRect/>
          </a:stretch>
        </p:blipFill>
        <p:spPr>
          <a:xfrm>
            <a:off x="5237310" y="1251460"/>
            <a:ext cx="7813380" cy="7784080"/>
          </a:xfrm>
          <a:prstGeom prst="rect">
            <a:avLst/>
          </a:prstGeom>
        </p:spPr>
      </p:pic>
      <p:grpSp>
        <p:nvGrpSpPr>
          <p:cNvPr id="3" name="Group 3"/>
          <p:cNvGrpSpPr/>
          <p:nvPr/>
        </p:nvGrpSpPr>
        <p:grpSpPr>
          <a:xfrm>
            <a:off x="2652177" y="3147625"/>
            <a:ext cx="12983647" cy="2996000"/>
            <a:chOff x="0" y="0"/>
            <a:chExt cx="17311529" cy="3994667"/>
          </a:xfrm>
        </p:grpSpPr>
        <p:sp>
          <p:nvSpPr>
            <p:cNvPr id="4" name="TextBox 4"/>
            <p:cNvSpPr txBox="1"/>
            <p:nvPr/>
          </p:nvSpPr>
          <p:spPr>
            <a:xfrm>
              <a:off x="0" y="-9525"/>
              <a:ext cx="17311529" cy="3260725"/>
            </a:xfrm>
            <a:prstGeom prst="rect">
              <a:avLst/>
            </a:prstGeom>
          </p:spPr>
          <p:txBody>
            <a:bodyPr lIns="0" tIns="0" rIns="0" bIns="0" rtlCol="0" anchor="t">
              <a:spAutoFit/>
            </a:bodyPr>
            <a:lstStyle/>
            <a:p>
              <a:pPr algn="ctr">
                <a:lnSpc>
                  <a:spcPts val="9600"/>
                </a:lnSpc>
              </a:pPr>
              <a:r>
                <a:rPr lang="en-US" sz="8000">
                  <a:solidFill>
                    <a:srgbClr val="FFFFFF"/>
                  </a:solidFill>
                  <a:latin typeface="Heebo Bold"/>
                </a:rPr>
                <a:t>Thank you for your attention!</a:t>
              </a:r>
            </a:p>
          </p:txBody>
        </p:sp>
        <p:sp>
          <p:nvSpPr>
            <p:cNvPr id="5" name="AutoShape 5"/>
            <p:cNvSpPr/>
            <p:nvPr/>
          </p:nvSpPr>
          <p:spPr>
            <a:xfrm>
              <a:off x="0" y="3969267"/>
              <a:ext cx="17311529" cy="0"/>
            </a:xfrm>
            <a:prstGeom prst="line">
              <a:avLst/>
            </a:prstGeom>
            <a:ln w="25400" cap="rnd">
              <a:solidFill>
                <a:srgbClr val="64E688"/>
              </a:solidFill>
              <a:prstDash val="solid"/>
              <a:headEnd type="none" w="sm" len="sm"/>
              <a:tailEnd type="none" w="sm" len="sm"/>
            </a:ln>
          </p:spPr>
        </p:sp>
      </p:grpSp>
      <p:pic>
        <p:nvPicPr>
          <p:cNvPr id="6" name="Picture 6"/>
          <p:cNvPicPr>
            <a:picLocks noChangeAspect="1"/>
          </p:cNvPicPr>
          <p:nvPr/>
        </p:nvPicPr>
        <p:blipFill>
          <a:blip r:embed="rId3"/>
          <a:srcRect/>
          <a:stretch>
            <a:fillRect/>
          </a:stretch>
        </p:blipFill>
        <p:spPr>
          <a:xfrm>
            <a:off x="15363440" y="560457"/>
            <a:ext cx="2308255" cy="2100512"/>
          </a:xfrm>
          <a:prstGeom prst="rect">
            <a:avLst/>
          </a:prstGeom>
        </p:spPr>
      </p:pic>
      <p:pic>
        <p:nvPicPr>
          <p:cNvPr id="7" name="Picture 7"/>
          <p:cNvPicPr>
            <a:picLocks noChangeAspect="1"/>
          </p:cNvPicPr>
          <p:nvPr/>
        </p:nvPicPr>
        <p:blipFill>
          <a:blip r:embed="rId4"/>
          <a:srcRect/>
          <a:stretch>
            <a:fillRect/>
          </a:stretch>
        </p:blipFill>
        <p:spPr>
          <a:xfrm>
            <a:off x="882225" y="8681592"/>
            <a:ext cx="2421194" cy="2230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49443" y="1542428"/>
            <a:ext cx="7857119" cy="2770138"/>
          </a:xfrm>
          <a:prstGeom prst="rect">
            <a:avLst/>
          </a:prstGeom>
        </p:spPr>
      </p:pic>
      <p:sp>
        <p:nvSpPr>
          <p:cNvPr id="3" name="TextBox 3"/>
          <p:cNvSpPr txBox="1"/>
          <p:nvPr/>
        </p:nvSpPr>
        <p:spPr>
          <a:xfrm>
            <a:off x="797405" y="2760751"/>
            <a:ext cx="18510622" cy="828675"/>
          </a:xfrm>
          <a:prstGeom prst="rect">
            <a:avLst/>
          </a:prstGeom>
        </p:spPr>
        <p:txBody>
          <a:bodyPr lIns="0" tIns="0" rIns="0" bIns="0" rtlCol="0" anchor="t">
            <a:spAutoFit/>
          </a:bodyPr>
          <a:lstStyle/>
          <a:p>
            <a:pPr>
              <a:lnSpc>
                <a:spcPts val="6600"/>
              </a:lnSpc>
            </a:pPr>
            <a:r>
              <a:rPr lang="en-US" sz="5500">
                <a:solidFill>
                  <a:srgbClr val="7BFFA0"/>
                </a:solidFill>
                <a:latin typeface="Heebo Regular Bold"/>
              </a:rPr>
              <a:t>The Problem</a:t>
            </a:r>
            <a:r>
              <a:rPr lang="en-US" sz="5500">
                <a:solidFill>
                  <a:srgbClr val="FFFFFF"/>
                </a:solidFill>
                <a:latin typeface="Heebo Regular Bold"/>
              </a:rPr>
              <a:t> of the research</a:t>
            </a:r>
          </a:p>
        </p:txBody>
      </p:sp>
      <p:sp>
        <p:nvSpPr>
          <p:cNvPr id="4" name="TextBox 4"/>
          <p:cNvSpPr txBox="1"/>
          <p:nvPr/>
        </p:nvSpPr>
        <p:spPr>
          <a:xfrm>
            <a:off x="797405" y="4509515"/>
            <a:ext cx="10023816" cy="3681773"/>
          </a:xfrm>
          <a:prstGeom prst="rect">
            <a:avLst/>
          </a:prstGeom>
        </p:spPr>
        <p:txBody>
          <a:bodyPr lIns="0" tIns="0" rIns="0" bIns="0" rtlCol="0" anchor="t">
            <a:spAutoFit/>
          </a:bodyPr>
          <a:lstStyle/>
          <a:p>
            <a:pPr>
              <a:lnSpc>
                <a:spcPts val="4228"/>
              </a:lnSpc>
            </a:pPr>
            <a:r>
              <a:rPr lang="en-US" sz="3020">
                <a:solidFill>
                  <a:srgbClr val="FFFFFF"/>
                </a:solidFill>
                <a:latin typeface="Heebo Bold"/>
              </a:rPr>
              <a:t>In this article, we are expanding the entropy thresholding methods and describe local entropy and local relative entropy thresholding methods and compare them to two studied methods from the literature, those of Kittler and Illingworth and of Otsu.</a:t>
            </a:r>
          </a:p>
          <a:p>
            <a:pPr>
              <a:lnSpc>
                <a:spcPts val="4228"/>
              </a:lnSpc>
            </a:pPr>
            <a:endParaRPr lang="en-US" sz="3020">
              <a:solidFill>
                <a:srgbClr val="FFFFFF"/>
              </a:solidFill>
              <a:latin typeface="Heebo Bold"/>
            </a:endParaRPr>
          </a:p>
          <a:p>
            <a:pPr>
              <a:lnSpc>
                <a:spcPts val="4228"/>
              </a:lnSpc>
            </a:pPr>
            <a:endParaRPr lang="en-US" sz="3020">
              <a:solidFill>
                <a:srgbClr val="FFFFFF"/>
              </a:solidFill>
              <a:latin typeface="Heebo Bold"/>
            </a:endParaRPr>
          </a:p>
        </p:txBody>
      </p:sp>
      <p:sp>
        <p:nvSpPr>
          <p:cNvPr id="5" name="TextBox 5"/>
          <p:cNvSpPr txBox="1"/>
          <p:nvPr/>
        </p:nvSpPr>
        <p:spPr>
          <a:xfrm>
            <a:off x="4933355" y="456578"/>
            <a:ext cx="4210645" cy="1085850"/>
          </a:xfrm>
          <a:prstGeom prst="rect">
            <a:avLst/>
          </a:prstGeom>
        </p:spPr>
        <p:txBody>
          <a:bodyPr lIns="0" tIns="0" rIns="0" bIns="0" rtlCol="0" anchor="t">
            <a:spAutoFit/>
          </a:bodyPr>
          <a:lstStyle/>
          <a:p>
            <a:pPr algn="ctr">
              <a:lnSpc>
                <a:spcPts val="8520"/>
              </a:lnSpc>
              <a:spcBef>
                <a:spcPct val="0"/>
              </a:spcBef>
            </a:pPr>
            <a:r>
              <a:rPr lang="en-US" sz="7100">
                <a:solidFill>
                  <a:srgbClr val="7BFFA0"/>
                </a:solidFill>
                <a:latin typeface="Heebo Bold Bold"/>
              </a:rPr>
              <a:t>Relevance</a:t>
            </a:r>
          </a:p>
        </p:txBody>
      </p:sp>
      <p:pic>
        <p:nvPicPr>
          <p:cNvPr id="6" name="Picture 6"/>
          <p:cNvPicPr>
            <a:picLocks noChangeAspect="1"/>
          </p:cNvPicPr>
          <p:nvPr/>
        </p:nvPicPr>
        <p:blipFill>
          <a:blip r:embed="rId3"/>
          <a:srcRect t="53461" r="35710" b="106"/>
          <a:stretch>
            <a:fillRect/>
          </a:stretch>
        </p:blipFill>
        <p:spPr>
          <a:xfrm>
            <a:off x="11022860" y="5143500"/>
            <a:ext cx="6310286" cy="34842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69" t="4062" r="60558" b="14800"/>
          <a:stretch>
            <a:fillRect/>
          </a:stretch>
        </p:blipFill>
        <p:spPr>
          <a:xfrm>
            <a:off x="1303348" y="2137313"/>
            <a:ext cx="5396351" cy="4711599"/>
          </a:xfrm>
          <a:prstGeom prst="rect">
            <a:avLst/>
          </a:prstGeom>
        </p:spPr>
      </p:pic>
      <p:pic>
        <p:nvPicPr>
          <p:cNvPr id="3" name="Picture 3"/>
          <p:cNvPicPr>
            <a:picLocks noChangeAspect="1"/>
          </p:cNvPicPr>
          <p:nvPr/>
        </p:nvPicPr>
        <p:blipFill>
          <a:blip r:embed="rId3"/>
          <a:srcRect l="35318" t="13427" r="32441" b="11156"/>
          <a:stretch>
            <a:fillRect/>
          </a:stretch>
        </p:blipFill>
        <p:spPr>
          <a:xfrm>
            <a:off x="9144000" y="2137313"/>
            <a:ext cx="6042548" cy="4711599"/>
          </a:xfrm>
          <a:prstGeom prst="rect">
            <a:avLst/>
          </a:prstGeom>
        </p:spPr>
      </p:pic>
      <p:sp>
        <p:nvSpPr>
          <p:cNvPr id="4" name="TextBox 4"/>
          <p:cNvSpPr txBox="1"/>
          <p:nvPr/>
        </p:nvSpPr>
        <p:spPr>
          <a:xfrm>
            <a:off x="2519229" y="496239"/>
            <a:ext cx="13787901" cy="2162175"/>
          </a:xfrm>
          <a:prstGeom prst="rect">
            <a:avLst/>
          </a:prstGeom>
        </p:spPr>
        <p:txBody>
          <a:bodyPr lIns="0" tIns="0" rIns="0" bIns="0" rtlCol="0" anchor="t">
            <a:spAutoFit/>
          </a:bodyPr>
          <a:lstStyle/>
          <a:p>
            <a:pPr>
              <a:lnSpc>
                <a:spcPts val="8520"/>
              </a:lnSpc>
            </a:pPr>
            <a:r>
              <a:rPr lang="en-US" sz="7100">
                <a:solidFill>
                  <a:srgbClr val="FFFFFF"/>
                </a:solidFill>
                <a:latin typeface="Heebo Bold Bold"/>
              </a:rPr>
              <a:t>What is </a:t>
            </a:r>
            <a:r>
              <a:rPr lang="en-US" sz="7100">
                <a:solidFill>
                  <a:srgbClr val="7BFFA0"/>
                </a:solidFill>
                <a:latin typeface="Heebo Bold Bold"/>
              </a:rPr>
              <a:t>Image Segmentation?</a:t>
            </a:r>
          </a:p>
          <a:p>
            <a:pPr>
              <a:lnSpc>
                <a:spcPts val="8519"/>
              </a:lnSpc>
            </a:pPr>
            <a:endParaRPr lang="en-US" sz="7100">
              <a:solidFill>
                <a:srgbClr val="7BFFA0"/>
              </a:solidFill>
              <a:latin typeface="Heebo Bold Bold"/>
            </a:endParaRPr>
          </a:p>
        </p:txBody>
      </p:sp>
      <p:sp>
        <p:nvSpPr>
          <p:cNvPr id="5" name="TextBox 5"/>
          <p:cNvSpPr txBox="1"/>
          <p:nvPr/>
        </p:nvSpPr>
        <p:spPr>
          <a:xfrm>
            <a:off x="4001523" y="8036787"/>
            <a:ext cx="9788812" cy="1810385"/>
          </a:xfrm>
          <a:prstGeom prst="rect">
            <a:avLst/>
          </a:prstGeom>
        </p:spPr>
        <p:txBody>
          <a:bodyPr lIns="0" tIns="0" rIns="0" bIns="0" rtlCol="0" anchor="t">
            <a:spAutoFit/>
          </a:bodyPr>
          <a:lstStyle/>
          <a:p>
            <a:pPr>
              <a:lnSpc>
                <a:spcPts val="3640"/>
              </a:lnSpc>
            </a:pPr>
            <a:r>
              <a:rPr lang="en-US" sz="2400" u="sng" dirty="0">
                <a:solidFill>
                  <a:srgbClr val="7BFFA0"/>
                </a:solidFill>
                <a:latin typeface="Heebo Bold Bold"/>
              </a:rPr>
              <a:t>Image Segmentation</a:t>
            </a:r>
            <a:r>
              <a:rPr lang="en-US" sz="2400" dirty="0">
                <a:solidFill>
                  <a:srgbClr val="FFFFFF"/>
                </a:solidFill>
                <a:latin typeface="Heebo Bold Bold"/>
              </a:rPr>
              <a:t> is essentially the process of partitioning a </a:t>
            </a:r>
            <a:r>
              <a:rPr lang="en-US" sz="2400" u="sng" dirty="0">
                <a:solidFill>
                  <a:srgbClr val="FFFFFF"/>
                </a:solidFill>
                <a:latin typeface="Heebo Bold Bold"/>
              </a:rPr>
              <a:t>digital image</a:t>
            </a:r>
            <a:r>
              <a:rPr lang="en-US" sz="2400" dirty="0">
                <a:solidFill>
                  <a:srgbClr val="FFFFFF"/>
                </a:solidFill>
                <a:latin typeface="Heebo Bold Bold"/>
              </a:rPr>
              <a:t> into multiple segments to simplify and/or change the representation of an image into something that is more meaningful and easier to analyze.</a:t>
            </a:r>
          </a:p>
        </p:txBody>
      </p:sp>
      <p:sp>
        <p:nvSpPr>
          <p:cNvPr id="6" name="AutoShape 6"/>
          <p:cNvSpPr/>
          <p:nvPr/>
        </p:nvSpPr>
        <p:spPr>
          <a:xfrm>
            <a:off x="6790860" y="4264466"/>
            <a:ext cx="2105069" cy="0"/>
          </a:xfrm>
          <a:prstGeom prst="line">
            <a:avLst/>
          </a:prstGeom>
          <a:ln w="47625" cap="rnd">
            <a:solidFill>
              <a:srgbClr val="7BFFA0"/>
            </a:solidFill>
            <a:prstDash val="solid"/>
            <a:headEnd type="none" w="sm" len="sm"/>
            <a:tailEnd type="triangle" w="lg" len="me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TextBox 2"/>
          <p:cNvSpPr txBox="1"/>
          <p:nvPr/>
        </p:nvSpPr>
        <p:spPr>
          <a:xfrm>
            <a:off x="239345" y="2990494"/>
            <a:ext cx="11276905" cy="6267806"/>
          </a:xfrm>
          <a:prstGeom prst="rect">
            <a:avLst/>
          </a:prstGeom>
        </p:spPr>
        <p:txBody>
          <a:bodyPr lIns="0" tIns="0" rIns="0" bIns="0" rtlCol="0" anchor="t">
            <a:spAutoFit/>
          </a:bodyPr>
          <a:lstStyle/>
          <a:p>
            <a:pPr>
              <a:lnSpc>
                <a:spcPts val="3360"/>
              </a:lnSpc>
            </a:pPr>
            <a:r>
              <a:rPr lang="en-US" sz="2240">
                <a:solidFill>
                  <a:srgbClr val="FFFFFF"/>
                </a:solidFill>
                <a:latin typeface="Heebo Bold"/>
              </a:rPr>
              <a:t>Some practical uses for image segmentation are:</a:t>
            </a:r>
          </a:p>
          <a:p>
            <a:pPr>
              <a:lnSpc>
                <a:spcPts val="3360"/>
              </a:lnSpc>
            </a:pPr>
            <a:endParaRPr lang="en-US" sz="2240">
              <a:solidFill>
                <a:srgbClr val="FFFFFF"/>
              </a:solidFill>
              <a:latin typeface="Heebo Bold"/>
            </a:endParaRPr>
          </a:p>
          <a:p>
            <a:pPr marL="483756" lvl="1" indent="-241878">
              <a:lnSpc>
                <a:spcPts val="3360"/>
              </a:lnSpc>
              <a:buFont typeface="Arial"/>
              <a:buChar char="•"/>
            </a:pPr>
            <a:r>
              <a:rPr lang="en-US" sz="2240">
                <a:solidFill>
                  <a:srgbClr val="FFFFFF"/>
                </a:solidFill>
                <a:latin typeface="Heebo Bold"/>
              </a:rPr>
              <a:t>Detection of tumors and other pathologies</a:t>
            </a:r>
          </a:p>
          <a:p>
            <a:pPr marL="483756" lvl="1" indent="-241878">
              <a:lnSpc>
                <a:spcPts val="3360"/>
              </a:lnSpc>
              <a:buFont typeface="Arial"/>
              <a:buChar char="•"/>
            </a:pPr>
            <a:r>
              <a:rPr lang="en-US" sz="2240">
                <a:solidFill>
                  <a:srgbClr val="FFFFFF"/>
                </a:solidFill>
                <a:latin typeface="Heebo Bold"/>
              </a:rPr>
              <a:t>Determination of tissue volumes</a:t>
            </a:r>
          </a:p>
          <a:p>
            <a:pPr marL="483756" lvl="1" indent="-241878">
              <a:lnSpc>
                <a:spcPts val="3360"/>
              </a:lnSpc>
              <a:buFont typeface="Arial"/>
              <a:buChar char="•"/>
            </a:pPr>
            <a:r>
              <a:rPr lang="en-US" sz="2240">
                <a:solidFill>
                  <a:srgbClr val="FFFFFF"/>
                </a:solidFill>
                <a:latin typeface="Heebo Bold"/>
              </a:rPr>
              <a:t>Computer-assisted surgery</a:t>
            </a:r>
          </a:p>
          <a:p>
            <a:pPr marL="483756" lvl="1" indent="-241878">
              <a:lnSpc>
                <a:spcPts val="3360"/>
              </a:lnSpc>
              <a:buFont typeface="Arial"/>
              <a:buChar char="•"/>
            </a:pPr>
            <a:r>
              <a:rPr lang="en-US" sz="2240">
                <a:solidFill>
                  <a:srgbClr val="FFFFFF"/>
                </a:solidFill>
                <a:latin typeface="Heebo Bold"/>
              </a:rPr>
              <a:t>Diagnostics</a:t>
            </a:r>
          </a:p>
          <a:p>
            <a:pPr marL="483756" lvl="1" indent="-241878">
              <a:lnSpc>
                <a:spcPts val="3360"/>
              </a:lnSpc>
              <a:buFont typeface="Arial"/>
              <a:buChar char="•"/>
            </a:pPr>
            <a:r>
              <a:rPr lang="en-US" sz="2240">
                <a:solidFill>
                  <a:srgbClr val="FFFFFF"/>
                </a:solidFill>
                <a:latin typeface="Heebo Bold"/>
              </a:rPr>
              <a:t>Treatment planning</a:t>
            </a:r>
          </a:p>
          <a:p>
            <a:pPr marL="483756" lvl="1" indent="-241878">
              <a:lnSpc>
                <a:spcPts val="3360"/>
              </a:lnSpc>
              <a:buFont typeface="Arial"/>
              <a:buChar char="•"/>
            </a:pPr>
            <a:r>
              <a:rPr lang="en-US" sz="2240">
                <a:solidFill>
                  <a:srgbClr val="FFFFFF"/>
                </a:solidFill>
                <a:latin typeface="Heebo Bold"/>
              </a:rPr>
              <a:t>Study of the anatomical structure</a:t>
            </a:r>
          </a:p>
          <a:p>
            <a:pPr marL="483756" lvl="1" indent="-241878">
              <a:lnSpc>
                <a:spcPts val="3360"/>
              </a:lnSpc>
              <a:buFont typeface="Arial"/>
              <a:buChar char="•"/>
            </a:pPr>
            <a:r>
              <a:rPr lang="en-US" sz="2240">
                <a:solidFill>
                  <a:srgbClr val="FFFFFF"/>
                </a:solidFill>
                <a:latin typeface="Heebo Bold"/>
              </a:rPr>
              <a:t>Highlighting objects in satellite images</a:t>
            </a:r>
          </a:p>
          <a:p>
            <a:pPr marL="483756" lvl="1" indent="-241878">
              <a:lnSpc>
                <a:spcPts val="3360"/>
              </a:lnSpc>
              <a:buFont typeface="Arial"/>
              <a:buChar char="•"/>
            </a:pPr>
            <a:r>
              <a:rPr lang="en-US" sz="2240">
                <a:solidFill>
                  <a:srgbClr val="FFFFFF"/>
                </a:solidFill>
                <a:latin typeface="Heebo Bold"/>
              </a:rPr>
              <a:t>Face recognition</a:t>
            </a:r>
          </a:p>
          <a:p>
            <a:pPr marL="483756" lvl="1" indent="-241878">
              <a:lnSpc>
                <a:spcPts val="3360"/>
              </a:lnSpc>
              <a:buFont typeface="Arial"/>
              <a:buChar char="•"/>
            </a:pPr>
            <a:r>
              <a:rPr lang="en-US" sz="2240">
                <a:solidFill>
                  <a:srgbClr val="FFFFFF"/>
                </a:solidFill>
                <a:latin typeface="Heebo Bold"/>
              </a:rPr>
              <a:t>Fingerprint recognition</a:t>
            </a:r>
          </a:p>
          <a:p>
            <a:pPr marL="483756" lvl="1" indent="-241878">
              <a:lnSpc>
                <a:spcPts val="3360"/>
              </a:lnSpc>
              <a:buFont typeface="Arial"/>
              <a:buChar char="•"/>
            </a:pPr>
            <a:r>
              <a:rPr lang="en-US" sz="2240">
                <a:solidFill>
                  <a:srgbClr val="FFFFFF"/>
                </a:solidFill>
                <a:latin typeface="Heebo Bold"/>
              </a:rPr>
              <a:t>Traffic management systems</a:t>
            </a:r>
          </a:p>
          <a:p>
            <a:pPr marL="483756" lvl="1" indent="-241878">
              <a:lnSpc>
                <a:spcPts val="3360"/>
              </a:lnSpc>
              <a:buFont typeface="Arial"/>
              <a:buChar char="•"/>
            </a:pPr>
            <a:r>
              <a:rPr lang="en-US" sz="2240">
                <a:solidFill>
                  <a:srgbClr val="FFFFFF"/>
                </a:solidFill>
                <a:latin typeface="Heebo Bold"/>
              </a:rPr>
              <a:t>Brake light detection</a:t>
            </a:r>
          </a:p>
          <a:p>
            <a:pPr marL="483756" lvl="1" indent="-241878">
              <a:lnSpc>
                <a:spcPts val="3360"/>
              </a:lnSpc>
              <a:buFont typeface="Arial"/>
              <a:buChar char="•"/>
            </a:pPr>
            <a:r>
              <a:rPr lang="en-US" sz="2240">
                <a:solidFill>
                  <a:srgbClr val="FFFFFF"/>
                </a:solidFill>
                <a:latin typeface="Heebo Bold"/>
              </a:rPr>
              <a:t>Machine vision</a:t>
            </a:r>
          </a:p>
          <a:p>
            <a:pPr marL="483756" lvl="1" indent="-241878">
              <a:lnSpc>
                <a:spcPts val="3360"/>
              </a:lnSpc>
              <a:buFont typeface="Arial"/>
              <a:buChar char="•"/>
            </a:pPr>
            <a:r>
              <a:rPr lang="en-US" sz="2240">
                <a:solidFill>
                  <a:srgbClr val="FFFFFF"/>
                </a:solidFill>
                <a:latin typeface="Heebo Bold"/>
              </a:rPr>
              <a:t>Parallelization of information streams when transmitting high-resolution images</a:t>
            </a:r>
          </a:p>
        </p:txBody>
      </p:sp>
      <p:pic>
        <p:nvPicPr>
          <p:cNvPr id="3" name="Picture 3"/>
          <p:cNvPicPr>
            <a:picLocks noChangeAspect="1"/>
          </p:cNvPicPr>
          <p:nvPr/>
        </p:nvPicPr>
        <p:blipFill>
          <a:blip r:embed="rId2"/>
          <a:srcRect/>
          <a:stretch>
            <a:fillRect/>
          </a:stretch>
        </p:blipFill>
        <p:spPr>
          <a:xfrm>
            <a:off x="7640758" y="1842470"/>
            <a:ext cx="3006484" cy="5236293"/>
          </a:xfrm>
          <a:prstGeom prst="rect">
            <a:avLst/>
          </a:prstGeom>
        </p:spPr>
      </p:pic>
      <p:pic>
        <p:nvPicPr>
          <p:cNvPr id="4" name="Picture 4"/>
          <p:cNvPicPr>
            <a:picLocks noChangeAspect="1"/>
          </p:cNvPicPr>
          <p:nvPr/>
        </p:nvPicPr>
        <p:blipFill>
          <a:blip r:embed="rId3"/>
          <a:srcRect/>
          <a:stretch>
            <a:fillRect/>
          </a:stretch>
        </p:blipFill>
        <p:spPr>
          <a:xfrm>
            <a:off x="11516249" y="5143500"/>
            <a:ext cx="6577492" cy="4382254"/>
          </a:xfrm>
          <a:prstGeom prst="rect">
            <a:avLst/>
          </a:prstGeom>
        </p:spPr>
      </p:pic>
      <p:pic>
        <p:nvPicPr>
          <p:cNvPr id="5" name="Picture 5"/>
          <p:cNvPicPr>
            <a:picLocks noChangeAspect="1"/>
          </p:cNvPicPr>
          <p:nvPr/>
        </p:nvPicPr>
        <p:blipFill>
          <a:blip r:embed="rId4"/>
          <a:srcRect l="4134" r="914"/>
          <a:stretch>
            <a:fillRect/>
          </a:stretch>
        </p:blipFill>
        <p:spPr>
          <a:xfrm>
            <a:off x="11446355" y="583473"/>
            <a:ext cx="6647386" cy="3877144"/>
          </a:xfrm>
          <a:prstGeom prst="rect">
            <a:avLst/>
          </a:prstGeom>
        </p:spPr>
      </p:pic>
      <p:sp>
        <p:nvSpPr>
          <p:cNvPr id="6" name="TextBox 6"/>
          <p:cNvSpPr txBox="1"/>
          <p:nvPr/>
        </p:nvSpPr>
        <p:spPr>
          <a:xfrm>
            <a:off x="759916" y="387993"/>
            <a:ext cx="8994399" cy="1806325"/>
          </a:xfrm>
          <a:prstGeom prst="rect">
            <a:avLst/>
          </a:prstGeom>
        </p:spPr>
        <p:txBody>
          <a:bodyPr lIns="0" tIns="0" rIns="0" bIns="0" rtlCol="0" anchor="t">
            <a:spAutoFit/>
          </a:bodyPr>
          <a:lstStyle/>
          <a:p>
            <a:pPr>
              <a:lnSpc>
                <a:spcPts val="7168"/>
              </a:lnSpc>
            </a:pPr>
            <a:r>
              <a:rPr lang="en-US" sz="5973">
                <a:solidFill>
                  <a:srgbClr val="FFFFFF"/>
                </a:solidFill>
                <a:latin typeface="Heebo Bold Bold"/>
              </a:rPr>
              <a:t>How much research is</a:t>
            </a:r>
            <a:r>
              <a:rPr lang="en-US" sz="5973">
                <a:solidFill>
                  <a:srgbClr val="7BFFA0"/>
                </a:solidFill>
                <a:latin typeface="Heebo Bold Bold"/>
              </a:rPr>
              <a:t> in demand?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81987" y="1735316"/>
            <a:ext cx="9694773" cy="6518423"/>
          </a:xfrm>
          <a:prstGeom prst="rect">
            <a:avLst/>
          </a:prstGeom>
        </p:spPr>
      </p:pic>
      <p:sp>
        <p:nvSpPr>
          <p:cNvPr id="3" name="TextBox 3"/>
          <p:cNvSpPr txBox="1"/>
          <p:nvPr/>
        </p:nvSpPr>
        <p:spPr>
          <a:xfrm>
            <a:off x="10682922" y="1526171"/>
            <a:ext cx="7605078" cy="2072640"/>
          </a:xfrm>
          <a:prstGeom prst="rect">
            <a:avLst/>
          </a:prstGeom>
        </p:spPr>
        <p:txBody>
          <a:bodyPr lIns="0" tIns="0" rIns="0" bIns="0" rtlCol="0" anchor="t">
            <a:spAutoFit/>
          </a:bodyPr>
          <a:lstStyle/>
          <a:p>
            <a:pPr>
              <a:lnSpc>
                <a:spcPts val="3359"/>
              </a:lnSpc>
              <a:spcBef>
                <a:spcPct val="0"/>
              </a:spcBef>
            </a:pPr>
            <a:r>
              <a:rPr lang="en-US" sz="2400">
                <a:solidFill>
                  <a:srgbClr val="7BFFA0"/>
                </a:solidFill>
                <a:latin typeface="Heebo Bold"/>
              </a:rPr>
              <a:t>Cancer </a:t>
            </a:r>
            <a:r>
              <a:rPr lang="en-US" sz="2400">
                <a:solidFill>
                  <a:srgbClr val="FFFFFF"/>
                </a:solidFill>
                <a:latin typeface="Heebo Bold"/>
              </a:rPr>
              <a:t>has long been a deadly illness. Even in today’s age of technological advancements, cancer can be fatal if we don’t identify it at an early stage. Detecting cancerous cell(s) as quickly as possible can potentially</a:t>
            </a:r>
            <a:r>
              <a:rPr lang="en-US" sz="2400">
                <a:solidFill>
                  <a:srgbClr val="7BFFA0"/>
                </a:solidFill>
                <a:latin typeface="Heebo Bold"/>
              </a:rPr>
              <a:t> save millions of lives.</a:t>
            </a:r>
          </a:p>
        </p:txBody>
      </p:sp>
      <p:sp>
        <p:nvSpPr>
          <p:cNvPr id="4" name="TextBox 4"/>
          <p:cNvSpPr txBox="1"/>
          <p:nvPr/>
        </p:nvSpPr>
        <p:spPr>
          <a:xfrm>
            <a:off x="10682922" y="4774956"/>
            <a:ext cx="7635743" cy="2689860"/>
          </a:xfrm>
          <a:prstGeom prst="rect">
            <a:avLst/>
          </a:prstGeom>
        </p:spPr>
        <p:txBody>
          <a:bodyPr lIns="0" tIns="0" rIns="0" bIns="0" rtlCol="0" anchor="t">
            <a:spAutoFit/>
          </a:bodyPr>
          <a:lstStyle/>
          <a:p>
            <a:pPr>
              <a:lnSpc>
                <a:spcPts val="3605"/>
              </a:lnSpc>
              <a:spcBef>
                <a:spcPct val="0"/>
              </a:spcBef>
            </a:pPr>
            <a:r>
              <a:rPr lang="en-US" sz="2575">
                <a:solidFill>
                  <a:srgbClr val="FFFFFF"/>
                </a:solidFill>
                <a:latin typeface="Heebo Bold"/>
              </a:rPr>
              <a:t>The shape of the cancerous cells plays a vital role in determining the severity of the cancer.</a:t>
            </a:r>
            <a:r>
              <a:rPr lang="en-US" sz="1287">
                <a:solidFill>
                  <a:srgbClr val="7BFFA0"/>
                </a:solidFill>
                <a:latin typeface="Arimo"/>
              </a:rPr>
              <a:t> </a:t>
            </a:r>
            <a:r>
              <a:rPr lang="en-US" sz="2575">
                <a:solidFill>
                  <a:srgbClr val="7BFFA0"/>
                </a:solidFill>
                <a:latin typeface="Heebo Bold"/>
              </a:rPr>
              <a:t>Image Segmentation </a:t>
            </a:r>
            <a:r>
              <a:rPr lang="en-US" sz="2575">
                <a:solidFill>
                  <a:srgbClr val="FFFFFF"/>
                </a:solidFill>
                <a:latin typeface="Heebo Bold"/>
              </a:rPr>
              <a:t>techniques make a MASSIVE impact here. They help us approach this problem in a more granular manner and get more meaningful results. A win-win for everyone in the healthcare industry.</a:t>
            </a:r>
          </a:p>
        </p:txBody>
      </p:sp>
      <p:sp>
        <p:nvSpPr>
          <p:cNvPr id="5" name="TextBox 5"/>
          <p:cNvSpPr txBox="1"/>
          <p:nvPr/>
        </p:nvSpPr>
        <p:spPr>
          <a:xfrm>
            <a:off x="1028700" y="8862060"/>
            <a:ext cx="8401348" cy="396240"/>
          </a:xfrm>
          <a:prstGeom prst="rect">
            <a:avLst/>
          </a:prstGeom>
        </p:spPr>
        <p:txBody>
          <a:bodyPr lIns="0" tIns="0" rIns="0" bIns="0" rtlCol="0" anchor="t">
            <a:spAutoFit/>
          </a:bodyPr>
          <a:lstStyle/>
          <a:p>
            <a:pPr algn="ctr">
              <a:lnSpc>
                <a:spcPts val="3359"/>
              </a:lnSpc>
              <a:spcBef>
                <a:spcPct val="0"/>
              </a:spcBef>
            </a:pPr>
            <a:r>
              <a:rPr lang="en-US" sz="2400">
                <a:solidFill>
                  <a:srgbClr val="FFFFFF"/>
                </a:solidFill>
                <a:latin typeface="Heebo Bold"/>
              </a:rPr>
              <a:t>Here, we can clearly see the shapes of all the cancerous cells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32895" y="1839293"/>
            <a:ext cx="11878404" cy="4751362"/>
          </a:xfrm>
          <a:prstGeom prst="rect">
            <a:avLst/>
          </a:prstGeom>
        </p:spPr>
      </p:pic>
      <p:sp>
        <p:nvSpPr>
          <p:cNvPr id="3" name="TextBox 3"/>
          <p:cNvSpPr txBox="1"/>
          <p:nvPr/>
        </p:nvSpPr>
        <p:spPr>
          <a:xfrm>
            <a:off x="662176" y="6277045"/>
            <a:ext cx="15774947" cy="3103670"/>
          </a:xfrm>
          <a:prstGeom prst="rect">
            <a:avLst/>
          </a:prstGeom>
        </p:spPr>
        <p:txBody>
          <a:bodyPr lIns="0" tIns="0" rIns="0" bIns="0" rtlCol="0" anchor="t">
            <a:spAutoFit/>
          </a:bodyPr>
          <a:lstStyle/>
          <a:p>
            <a:pPr>
              <a:lnSpc>
                <a:spcPts val="4969"/>
              </a:lnSpc>
            </a:pPr>
            <a:r>
              <a:rPr lang="en-US" sz="3312" dirty="0">
                <a:solidFill>
                  <a:srgbClr val="7BFFA0"/>
                </a:solidFill>
                <a:latin typeface="Heebo Bold Bold"/>
              </a:rPr>
              <a:t>Entropy</a:t>
            </a:r>
          </a:p>
          <a:p>
            <a:pPr>
              <a:lnSpc>
                <a:spcPts val="4969"/>
              </a:lnSpc>
            </a:pPr>
            <a:r>
              <a:rPr lang="en-US" sz="2400" b="1" dirty="0">
                <a:solidFill>
                  <a:srgbClr val="FFFFFF"/>
                </a:solidFill>
                <a:latin typeface="Arimo"/>
              </a:rPr>
              <a:t>In information theory, information entropy is the log-base-2 of the number of possible outcomes for a message.</a:t>
            </a:r>
          </a:p>
          <a:p>
            <a:pPr>
              <a:lnSpc>
                <a:spcPts val="4969"/>
              </a:lnSpc>
            </a:pPr>
            <a:r>
              <a:rPr lang="en-US" sz="2400" b="1" dirty="0">
                <a:solidFill>
                  <a:srgbClr val="7BFFA0"/>
                </a:solidFill>
                <a:latin typeface="Arimo"/>
              </a:rPr>
              <a:t>For an image</a:t>
            </a:r>
            <a:r>
              <a:rPr lang="en-US" sz="2400" b="1" dirty="0">
                <a:solidFill>
                  <a:srgbClr val="FFFFFF"/>
                </a:solidFill>
                <a:latin typeface="Arimo"/>
              </a:rPr>
              <a:t>, local entropy is related to the complexity contained in a given neighborhood, typically defined by a structuring element. The entropy filter can detect subtle variations in the local gray level distribution.</a:t>
            </a:r>
          </a:p>
          <a:p>
            <a:pPr>
              <a:lnSpc>
                <a:spcPts val="4969"/>
              </a:lnSpc>
            </a:pPr>
            <a:endParaRPr lang="en-US" sz="1987" dirty="0">
              <a:solidFill>
                <a:srgbClr val="FFFFFF"/>
              </a:solidFill>
              <a:latin typeface="Arimo"/>
            </a:endParaRPr>
          </a:p>
        </p:txBody>
      </p:sp>
      <p:sp>
        <p:nvSpPr>
          <p:cNvPr id="4" name="TextBox 4"/>
          <p:cNvSpPr txBox="1"/>
          <p:nvPr/>
        </p:nvSpPr>
        <p:spPr>
          <a:xfrm>
            <a:off x="662176" y="152011"/>
            <a:ext cx="10148966" cy="2098380"/>
          </a:xfrm>
          <a:prstGeom prst="rect">
            <a:avLst/>
          </a:prstGeom>
        </p:spPr>
        <p:txBody>
          <a:bodyPr lIns="0" tIns="0" rIns="0" bIns="0" rtlCol="0" anchor="t">
            <a:spAutoFit/>
          </a:bodyPr>
          <a:lstStyle/>
          <a:p>
            <a:pPr>
              <a:lnSpc>
                <a:spcPts val="5529"/>
              </a:lnSpc>
            </a:pPr>
            <a:r>
              <a:rPr lang="en-US" sz="4607">
                <a:solidFill>
                  <a:srgbClr val="FFFFFF"/>
                </a:solidFill>
                <a:latin typeface="Heebo Bold"/>
              </a:rPr>
              <a:t>How much research is related to the subject of </a:t>
            </a:r>
            <a:r>
              <a:rPr lang="en-US" sz="4607">
                <a:solidFill>
                  <a:srgbClr val="7BFFA0"/>
                </a:solidFill>
                <a:latin typeface="Heebo Bold"/>
              </a:rPr>
              <a:t>information theory</a:t>
            </a:r>
            <a:r>
              <a:rPr lang="en-US" sz="4607">
                <a:solidFill>
                  <a:srgbClr val="FFFFFF"/>
                </a:solidFill>
                <a:latin typeface="Heebo Bold"/>
              </a:rPr>
              <a:t> ?</a:t>
            </a:r>
          </a:p>
          <a:p>
            <a:pPr>
              <a:lnSpc>
                <a:spcPts val="5529"/>
              </a:lnSpc>
            </a:pPr>
            <a:endParaRPr lang="en-US" sz="4607">
              <a:solidFill>
                <a:srgbClr val="FFFFFF"/>
              </a:solidFill>
              <a:latin typeface="Heebo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3392" y="2888936"/>
            <a:ext cx="9564431" cy="5425694"/>
          </a:xfrm>
          <a:prstGeom prst="rect">
            <a:avLst/>
          </a:prstGeom>
        </p:spPr>
      </p:pic>
      <p:sp>
        <p:nvSpPr>
          <p:cNvPr id="3" name="TextBox 3"/>
          <p:cNvSpPr txBox="1"/>
          <p:nvPr/>
        </p:nvSpPr>
        <p:spPr>
          <a:xfrm>
            <a:off x="1186369" y="846947"/>
            <a:ext cx="12253661" cy="971550"/>
          </a:xfrm>
          <a:prstGeom prst="rect">
            <a:avLst/>
          </a:prstGeom>
        </p:spPr>
        <p:txBody>
          <a:bodyPr lIns="0" tIns="0" rIns="0" bIns="0" rtlCol="0" anchor="t">
            <a:spAutoFit/>
          </a:bodyPr>
          <a:lstStyle/>
          <a:p>
            <a:pPr>
              <a:lnSpc>
                <a:spcPts val="7680"/>
              </a:lnSpc>
            </a:pPr>
            <a:r>
              <a:rPr lang="en-US" sz="6399">
                <a:solidFill>
                  <a:srgbClr val="7BFFA0"/>
                </a:solidFill>
                <a:latin typeface="Heebo Bold Bold"/>
              </a:rPr>
              <a:t>Main Models</a:t>
            </a:r>
            <a:r>
              <a:rPr lang="en-US" sz="6399">
                <a:solidFill>
                  <a:srgbClr val="FFFFFF"/>
                </a:solidFill>
                <a:latin typeface="Heebo Bold Bold"/>
              </a:rPr>
              <a:t> of Information</a:t>
            </a:r>
          </a:p>
        </p:txBody>
      </p:sp>
      <p:sp>
        <p:nvSpPr>
          <p:cNvPr id="4" name="TextBox 4"/>
          <p:cNvSpPr txBox="1"/>
          <p:nvPr/>
        </p:nvSpPr>
        <p:spPr>
          <a:xfrm>
            <a:off x="10322944" y="2761743"/>
            <a:ext cx="5136803" cy="537846"/>
          </a:xfrm>
          <a:prstGeom prst="rect">
            <a:avLst/>
          </a:prstGeom>
        </p:spPr>
        <p:txBody>
          <a:bodyPr lIns="0" tIns="0" rIns="0" bIns="0" rtlCol="0" anchor="t">
            <a:spAutoFit/>
          </a:bodyPr>
          <a:lstStyle/>
          <a:p>
            <a:pPr algn="ctr">
              <a:lnSpc>
                <a:spcPts val="4479"/>
              </a:lnSpc>
              <a:spcBef>
                <a:spcPct val="0"/>
              </a:spcBef>
            </a:pPr>
            <a:r>
              <a:rPr lang="en-US" sz="3199">
                <a:solidFill>
                  <a:srgbClr val="7BFFA0"/>
                </a:solidFill>
                <a:latin typeface="Heebo Bold"/>
              </a:rPr>
              <a:t>THRESHOLDING METHODS </a:t>
            </a:r>
          </a:p>
        </p:txBody>
      </p:sp>
      <p:sp>
        <p:nvSpPr>
          <p:cNvPr id="5" name="TextBox 5"/>
          <p:cNvSpPr txBox="1"/>
          <p:nvPr/>
        </p:nvSpPr>
        <p:spPr>
          <a:xfrm>
            <a:off x="10322944" y="3708213"/>
            <a:ext cx="7965056" cy="374904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Heebo Bold"/>
              </a:rPr>
              <a:t>To provide the probability</a:t>
            </a:r>
          </a:p>
          <a:p>
            <a:pPr algn="just">
              <a:lnSpc>
                <a:spcPts val="3359"/>
              </a:lnSpc>
              <a:spcBef>
                <a:spcPct val="0"/>
              </a:spcBef>
            </a:pPr>
            <a:r>
              <a:rPr lang="en-US" sz="2400">
                <a:solidFill>
                  <a:srgbClr val="FFFFFF"/>
                </a:solidFill>
                <a:latin typeface="Heebo Bold"/>
              </a:rPr>
              <a:t>distribution needed for the entropy measures, a co-occurrence matrix is generated from the input image.The candidate threshold divides the co-occurrence matrix into four regions representing within object, within</a:t>
            </a:r>
          </a:p>
          <a:p>
            <a:pPr algn="just">
              <a:lnSpc>
                <a:spcPts val="3359"/>
              </a:lnSpc>
              <a:spcBef>
                <a:spcPct val="0"/>
              </a:spcBef>
            </a:pPr>
            <a:r>
              <a:rPr lang="en-US" sz="2400">
                <a:solidFill>
                  <a:srgbClr val="FFFFFF"/>
                </a:solidFill>
                <a:latin typeface="Heebo Bold"/>
              </a:rPr>
              <a:t>background, object to background, and background to</a:t>
            </a:r>
          </a:p>
          <a:p>
            <a:pPr algn="just">
              <a:lnSpc>
                <a:spcPts val="3359"/>
              </a:lnSpc>
              <a:spcBef>
                <a:spcPct val="0"/>
              </a:spcBef>
            </a:pPr>
            <a:r>
              <a:rPr lang="en-US" sz="2400">
                <a:solidFill>
                  <a:srgbClr val="FFFFFF"/>
                </a:solidFill>
                <a:latin typeface="Heebo Bold"/>
              </a:rPr>
              <a:t>object class transitions. Three entropies, called local,</a:t>
            </a:r>
          </a:p>
          <a:p>
            <a:pPr algn="just">
              <a:lnSpc>
                <a:spcPts val="3359"/>
              </a:lnSpc>
              <a:spcBef>
                <a:spcPct val="0"/>
              </a:spcBef>
            </a:pPr>
            <a:r>
              <a:rPr lang="en-US" sz="2400">
                <a:solidFill>
                  <a:srgbClr val="FFFFFF"/>
                </a:solidFill>
                <a:latin typeface="Heebo Bold"/>
              </a:rPr>
              <a:t>joint, and global, are computed by differing</a:t>
            </a:r>
          </a:p>
          <a:p>
            <a:pPr algn="just">
              <a:lnSpc>
                <a:spcPts val="3359"/>
              </a:lnSpc>
              <a:spcBef>
                <a:spcPct val="0"/>
              </a:spcBef>
            </a:pPr>
            <a:r>
              <a:rPr lang="en-US" sz="2400">
                <a:solidFill>
                  <a:srgbClr val="FFFFFF"/>
                </a:solidFill>
                <a:latin typeface="Heebo Bold"/>
              </a:rPr>
              <a:t>comlbinations of the entropies of this four regions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650341" y="598193"/>
            <a:ext cx="8150666" cy="6231316"/>
          </a:xfrm>
          <a:prstGeom prst="rect">
            <a:avLst/>
          </a:prstGeom>
        </p:spPr>
      </p:pic>
      <p:pic>
        <p:nvPicPr>
          <p:cNvPr id="3" name="Picture 3"/>
          <p:cNvPicPr>
            <a:picLocks noChangeAspect="1"/>
          </p:cNvPicPr>
          <p:nvPr/>
        </p:nvPicPr>
        <p:blipFill>
          <a:blip r:embed="rId3"/>
          <a:srcRect r="34969"/>
          <a:stretch>
            <a:fillRect/>
          </a:stretch>
        </p:blipFill>
        <p:spPr>
          <a:xfrm>
            <a:off x="523052" y="2721077"/>
            <a:ext cx="8860723" cy="5871112"/>
          </a:xfrm>
          <a:prstGeom prst="rect">
            <a:avLst/>
          </a:prstGeom>
        </p:spPr>
      </p:pic>
      <p:sp>
        <p:nvSpPr>
          <p:cNvPr id="4" name="TextBox 4"/>
          <p:cNvSpPr txBox="1"/>
          <p:nvPr/>
        </p:nvSpPr>
        <p:spPr>
          <a:xfrm>
            <a:off x="523052" y="311927"/>
            <a:ext cx="7138441" cy="914400"/>
          </a:xfrm>
          <a:prstGeom prst="rect">
            <a:avLst/>
          </a:prstGeom>
        </p:spPr>
        <p:txBody>
          <a:bodyPr lIns="0" tIns="0" rIns="0" bIns="0" rtlCol="0" anchor="t">
            <a:spAutoFit/>
          </a:bodyPr>
          <a:lstStyle/>
          <a:p>
            <a:pPr>
              <a:lnSpc>
                <a:spcPts val="7199"/>
              </a:lnSpc>
            </a:pPr>
            <a:r>
              <a:rPr lang="en-US" sz="6000">
                <a:solidFill>
                  <a:srgbClr val="7BFFA0"/>
                </a:solidFill>
                <a:latin typeface="Heebo Bold Bold"/>
              </a:rPr>
              <a:t>Datasets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14170037" y="1866608"/>
            <a:ext cx="3491158" cy="2589149"/>
            <a:chOff x="0" y="0"/>
            <a:chExt cx="4654877" cy="3452199"/>
          </a:xfrm>
        </p:grpSpPr>
        <p:sp>
          <p:nvSpPr>
            <p:cNvPr id="3" name="TextBox 3"/>
            <p:cNvSpPr txBox="1"/>
            <p:nvPr/>
          </p:nvSpPr>
          <p:spPr>
            <a:xfrm>
              <a:off x="21023" y="-57150"/>
              <a:ext cx="4633854" cy="616279"/>
            </a:xfrm>
            <a:prstGeom prst="rect">
              <a:avLst/>
            </a:prstGeom>
          </p:spPr>
          <p:txBody>
            <a:bodyPr lIns="0" tIns="0" rIns="0" bIns="0" rtlCol="0" anchor="t">
              <a:spAutoFit/>
            </a:bodyPr>
            <a:lstStyle/>
            <a:p>
              <a:pPr>
                <a:lnSpc>
                  <a:spcPts val="3919"/>
                </a:lnSpc>
              </a:pPr>
              <a:r>
                <a:rPr lang="en-US" sz="2799">
                  <a:solidFill>
                    <a:srgbClr val="FFFFFF"/>
                  </a:solidFill>
                  <a:latin typeface="Heebo Regular Bold"/>
                </a:rPr>
                <a:t>STEP 3(1.11.21)</a:t>
              </a:r>
            </a:p>
          </p:txBody>
        </p:sp>
        <p:sp>
          <p:nvSpPr>
            <p:cNvPr id="4" name="TextBox 4"/>
            <p:cNvSpPr txBox="1"/>
            <p:nvPr/>
          </p:nvSpPr>
          <p:spPr>
            <a:xfrm>
              <a:off x="21023" y="1161965"/>
              <a:ext cx="4633854" cy="2290233"/>
            </a:xfrm>
            <a:prstGeom prst="rect">
              <a:avLst/>
            </a:prstGeom>
          </p:spPr>
          <p:txBody>
            <a:bodyPr lIns="0" tIns="0" rIns="0" bIns="0" rtlCol="0" anchor="t">
              <a:spAutoFit/>
            </a:bodyPr>
            <a:lstStyle/>
            <a:p>
              <a:pPr>
                <a:lnSpc>
                  <a:spcPts val="3499"/>
                </a:lnSpc>
              </a:pPr>
              <a:r>
                <a:rPr lang="en-US" sz="2499">
                  <a:solidFill>
                    <a:srgbClr val="FFFFFF"/>
                  </a:solidFill>
                  <a:latin typeface="Heebo Regular"/>
                </a:rPr>
                <a:t>Get a dataset from "</a:t>
              </a:r>
              <a:r>
                <a:rPr lang="en-US" sz="2499">
                  <a:solidFill>
                    <a:srgbClr val="FFFFFF"/>
                  </a:solidFill>
                  <a:latin typeface="Heebo Regular Bold"/>
                </a:rPr>
                <a:t>The Oxford-IIIT Pet Dataset",</a:t>
              </a:r>
            </a:p>
            <a:p>
              <a:pPr>
                <a:lnSpc>
                  <a:spcPts val="3500"/>
                </a:lnSpc>
              </a:pPr>
              <a:r>
                <a:rPr lang="en-US" sz="2499">
                  <a:solidFill>
                    <a:srgbClr val="FFFFFF"/>
                  </a:solidFill>
                  <a:latin typeface="Heebo Bold"/>
                </a:rPr>
                <a:t>prepare some algorithms.</a:t>
              </a:r>
            </a:p>
          </p:txBody>
        </p:sp>
        <p:sp>
          <p:nvSpPr>
            <p:cNvPr id="5" name="AutoShape 5"/>
            <p:cNvSpPr/>
            <p:nvPr/>
          </p:nvSpPr>
          <p:spPr>
            <a:xfrm>
              <a:off x="0" y="804720"/>
              <a:ext cx="4654877" cy="0"/>
            </a:xfrm>
            <a:prstGeom prst="line">
              <a:avLst/>
            </a:prstGeom>
            <a:ln w="25400" cap="rnd">
              <a:solidFill>
                <a:srgbClr val="64E688"/>
              </a:solidFill>
              <a:prstDash val="solid"/>
              <a:headEnd type="none" w="sm" len="sm"/>
              <a:tailEnd type="none" w="sm" len="sm"/>
            </a:ln>
          </p:spPr>
        </p:sp>
      </p:grpSp>
      <p:grpSp>
        <p:nvGrpSpPr>
          <p:cNvPr id="6" name="Group 6"/>
          <p:cNvGrpSpPr/>
          <p:nvPr/>
        </p:nvGrpSpPr>
        <p:grpSpPr>
          <a:xfrm>
            <a:off x="10051126" y="6063215"/>
            <a:ext cx="3491158" cy="2675150"/>
            <a:chOff x="0" y="0"/>
            <a:chExt cx="4654877" cy="3566867"/>
          </a:xfrm>
        </p:grpSpPr>
        <p:sp>
          <p:nvSpPr>
            <p:cNvPr id="7" name="TextBox 7"/>
            <p:cNvSpPr txBox="1"/>
            <p:nvPr/>
          </p:nvSpPr>
          <p:spPr>
            <a:xfrm>
              <a:off x="21023" y="-57150"/>
              <a:ext cx="4633854" cy="616279"/>
            </a:xfrm>
            <a:prstGeom prst="rect">
              <a:avLst/>
            </a:prstGeom>
          </p:spPr>
          <p:txBody>
            <a:bodyPr lIns="0" tIns="0" rIns="0" bIns="0" rtlCol="0" anchor="t">
              <a:spAutoFit/>
            </a:bodyPr>
            <a:lstStyle/>
            <a:p>
              <a:pPr>
                <a:lnSpc>
                  <a:spcPts val="3919"/>
                </a:lnSpc>
              </a:pPr>
              <a:r>
                <a:rPr lang="en-US" sz="2799">
                  <a:solidFill>
                    <a:srgbClr val="FFFFFF"/>
                  </a:solidFill>
                  <a:latin typeface="Heebo Regular Bold"/>
                </a:rPr>
                <a:t>STEP 5(15.11.21)</a:t>
              </a:r>
            </a:p>
          </p:txBody>
        </p:sp>
        <p:sp>
          <p:nvSpPr>
            <p:cNvPr id="8" name="TextBox 8"/>
            <p:cNvSpPr txBox="1"/>
            <p:nvPr/>
          </p:nvSpPr>
          <p:spPr>
            <a:xfrm>
              <a:off x="21023" y="3093792"/>
              <a:ext cx="4633854" cy="473075"/>
            </a:xfrm>
            <a:prstGeom prst="rect">
              <a:avLst/>
            </a:prstGeom>
          </p:spPr>
          <p:txBody>
            <a:bodyPr lIns="0" tIns="0" rIns="0" bIns="0" rtlCol="0" anchor="t">
              <a:spAutoFit/>
            </a:bodyPr>
            <a:lstStyle/>
            <a:p>
              <a:pPr>
                <a:lnSpc>
                  <a:spcPts val="3000"/>
                </a:lnSpc>
              </a:pPr>
              <a:endParaRPr/>
            </a:p>
          </p:txBody>
        </p:sp>
        <p:sp>
          <p:nvSpPr>
            <p:cNvPr id="9" name="TextBox 9"/>
            <p:cNvSpPr txBox="1"/>
            <p:nvPr/>
          </p:nvSpPr>
          <p:spPr>
            <a:xfrm>
              <a:off x="21023" y="1152440"/>
              <a:ext cx="4633854" cy="1715558"/>
            </a:xfrm>
            <a:prstGeom prst="rect">
              <a:avLst/>
            </a:prstGeom>
          </p:spPr>
          <p:txBody>
            <a:bodyPr lIns="0" tIns="0" rIns="0" bIns="0" rtlCol="0" anchor="t">
              <a:spAutoFit/>
            </a:bodyPr>
            <a:lstStyle/>
            <a:p>
              <a:pPr>
                <a:lnSpc>
                  <a:spcPts val="3500"/>
                </a:lnSpc>
              </a:pPr>
              <a:r>
                <a:rPr lang="en-US" sz="2499">
                  <a:solidFill>
                    <a:srgbClr val="FFFFFF"/>
                  </a:solidFill>
                  <a:latin typeface="Heebo Bold"/>
                </a:rPr>
                <a:t>Apply the written algorithms(Supervised segmentation)</a:t>
              </a:r>
            </a:p>
          </p:txBody>
        </p:sp>
        <p:sp>
          <p:nvSpPr>
            <p:cNvPr id="10" name="AutoShape 10"/>
            <p:cNvSpPr/>
            <p:nvPr/>
          </p:nvSpPr>
          <p:spPr>
            <a:xfrm>
              <a:off x="0" y="804720"/>
              <a:ext cx="4654877" cy="0"/>
            </a:xfrm>
            <a:prstGeom prst="line">
              <a:avLst/>
            </a:prstGeom>
            <a:ln w="25400" cap="rnd">
              <a:solidFill>
                <a:srgbClr val="64E688"/>
              </a:solidFill>
              <a:prstDash val="solid"/>
              <a:headEnd type="none" w="sm" len="sm"/>
              <a:tailEnd type="none" w="sm" len="sm"/>
            </a:ln>
          </p:spPr>
        </p:sp>
      </p:grpSp>
      <p:grpSp>
        <p:nvGrpSpPr>
          <p:cNvPr id="11" name="Group 11"/>
          <p:cNvGrpSpPr/>
          <p:nvPr/>
        </p:nvGrpSpPr>
        <p:grpSpPr>
          <a:xfrm>
            <a:off x="5652842" y="1866608"/>
            <a:ext cx="3491158" cy="3027299"/>
            <a:chOff x="0" y="0"/>
            <a:chExt cx="4654877" cy="4036399"/>
          </a:xfrm>
        </p:grpSpPr>
        <p:sp>
          <p:nvSpPr>
            <p:cNvPr id="12" name="TextBox 12"/>
            <p:cNvSpPr txBox="1"/>
            <p:nvPr/>
          </p:nvSpPr>
          <p:spPr>
            <a:xfrm>
              <a:off x="21023" y="-57150"/>
              <a:ext cx="4633854" cy="616279"/>
            </a:xfrm>
            <a:prstGeom prst="rect">
              <a:avLst/>
            </a:prstGeom>
          </p:spPr>
          <p:txBody>
            <a:bodyPr lIns="0" tIns="0" rIns="0" bIns="0" rtlCol="0" anchor="t">
              <a:spAutoFit/>
            </a:bodyPr>
            <a:lstStyle/>
            <a:p>
              <a:pPr>
                <a:lnSpc>
                  <a:spcPts val="3919"/>
                </a:lnSpc>
              </a:pPr>
              <a:r>
                <a:rPr lang="en-US" sz="2799">
                  <a:solidFill>
                    <a:srgbClr val="FFFFFF"/>
                  </a:solidFill>
                  <a:latin typeface="Heebo Regular Bold"/>
                </a:rPr>
                <a:t>STEP 1(18.10.21)</a:t>
              </a:r>
            </a:p>
          </p:txBody>
        </p:sp>
        <p:sp>
          <p:nvSpPr>
            <p:cNvPr id="13" name="TextBox 13"/>
            <p:cNvSpPr txBox="1"/>
            <p:nvPr/>
          </p:nvSpPr>
          <p:spPr>
            <a:xfrm>
              <a:off x="21023" y="1152440"/>
              <a:ext cx="4633854" cy="2883958"/>
            </a:xfrm>
            <a:prstGeom prst="rect">
              <a:avLst/>
            </a:prstGeom>
          </p:spPr>
          <p:txBody>
            <a:bodyPr lIns="0" tIns="0" rIns="0" bIns="0" rtlCol="0" anchor="t">
              <a:spAutoFit/>
            </a:bodyPr>
            <a:lstStyle/>
            <a:p>
              <a:pPr>
                <a:lnSpc>
                  <a:spcPts val="3500"/>
                </a:lnSpc>
              </a:pPr>
              <a:r>
                <a:rPr lang="en-US" sz="2499">
                  <a:solidFill>
                    <a:srgbClr val="FFFFFF"/>
                  </a:solidFill>
                  <a:latin typeface="Heebo Bold"/>
                </a:rPr>
                <a:t>Go deeper in understanding theoretical concepts of image processing and segmentation</a:t>
              </a:r>
            </a:p>
          </p:txBody>
        </p:sp>
        <p:sp>
          <p:nvSpPr>
            <p:cNvPr id="14" name="AutoShape 14"/>
            <p:cNvSpPr/>
            <p:nvPr/>
          </p:nvSpPr>
          <p:spPr>
            <a:xfrm>
              <a:off x="0" y="804720"/>
              <a:ext cx="4654877" cy="0"/>
            </a:xfrm>
            <a:prstGeom prst="line">
              <a:avLst/>
            </a:prstGeom>
            <a:ln w="25400" cap="rnd">
              <a:solidFill>
                <a:srgbClr val="64E688"/>
              </a:solidFill>
              <a:prstDash val="solid"/>
              <a:headEnd type="none" w="sm" len="sm"/>
              <a:tailEnd type="none" w="sm" len="sm"/>
            </a:ln>
          </p:spPr>
        </p:sp>
      </p:grpSp>
      <p:grpSp>
        <p:nvGrpSpPr>
          <p:cNvPr id="15" name="Group 15"/>
          <p:cNvGrpSpPr/>
          <p:nvPr/>
        </p:nvGrpSpPr>
        <p:grpSpPr>
          <a:xfrm>
            <a:off x="5652842" y="6063215"/>
            <a:ext cx="3491158" cy="1712849"/>
            <a:chOff x="0" y="0"/>
            <a:chExt cx="4654877" cy="2283799"/>
          </a:xfrm>
        </p:grpSpPr>
        <p:sp>
          <p:nvSpPr>
            <p:cNvPr id="16" name="TextBox 16"/>
            <p:cNvSpPr txBox="1"/>
            <p:nvPr/>
          </p:nvSpPr>
          <p:spPr>
            <a:xfrm>
              <a:off x="21023" y="-57150"/>
              <a:ext cx="4633854" cy="616279"/>
            </a:xfrm>
            <a:prstGeom prst="rect">
              <a:avLst/>
            </a:prstGeom>
          </p:spPr>
          <p:txBody>
            <a:bodyPr lIns="0" tIns="0" rIns="0" bIns="0" rtlCol="0" anchor="t">
              <a:spAutoFit/>
            </a:bodyPr>
            <a:lstStyle/>
            <a:p>
              <a:pPr>
                <a:lnSpc>
                  <a:spcPts val="3919"/>
                </a:lnSpc>
              </a:pPr>
              <a:r>
                <a:rPr lang="en-US" sz="2799">
                  <a:solidFill>
                    <a:srgbClr val="FFFFFF"/>
                  </a:solidFill>
                  <a:latin typeface="Heebo Regular Bold"/>
                </a:rPr>
                <a:t>STEP 4(8.11.21)</a:t>
              </a:r>
            </a:p>
          </p:txBody>
        </p:sp>
        <p:sp>
          <p:nvSpPr>
            <p:cNvPr id="17" name="TextBox 17"/>
            <p:cNvSpPr txBox="1"/>
            <p:nvPr/>
          </p:nvSpPr>
          <p:spPr>
            <a:xfrm>
              <a:off x="21023" y="1152440"/>
              <a:ext cx="4633854" cy="1131358"/>
            </a:xfrm>
            <a:prstGeom prst="rect">
              <a:avLst/>
            </a:prstGeom>
          </p:spPr>
          <p:txBody>
            <a:bodyPr lIns="0" tIns="0" rIns="0" bIns="0" rtlCol="0" anchor="t">
              <a:spAutoFit/>
            </a:bodyPr>
            <a:lstStyle/>
            <a:p>
              <a:pPr>
                <a:lnSpc>
                  <a:spcPts val="3500"/>
                </a:lnSpc>
              </a:pPr>
              <a:r>
                <a:rPr lang="en-US" sz="2499">
                  <a:solidFill>
                    <a:srgbClr val="FFFFFF"/>
                  </a:solidFill>
                  <a:latin typeface="Heebo Bold"/>
                </a:rPr>
                <a:t>Make tests of algorithms</a:t>
              </a:r>
            </a:p>
          </p:txBody>
        </p:sp>
        <p:sp>
          <p:nvSpPr>
            <p:cNvPr id="18" name="AutoShape 18"/>
            <p:cNvSpPr/>
            <p:nvPr/>
          </p:nvSpPr>
          <p:spPr>
            <a:xfrm>
              <a:off x="0" y="804720"/>
              <a:ext cx="4654877" cy="0"/>
            </a:xfrm>
            <a:prstGeom prst="line">
              <a:avLst/>
            </a:prstGeom>
            <a:ln w="25400" cap="rnd">
              <a:solidFill>
                <a:srgbClr val="64E688"/>
              </a:solidFill>
              <a:prstDash val="solid"/>
              <a:headEnd type="none" w="sm" len="sm"/>
              <a:tailEnd type="none" w="sm" len="sm"/>
            </a:ln>
          </p:spPr>
        </p:sp>
      </p:grpSp>
      <p:pic>
        <p:nvPicPr>
          <p:cNvPr id="19" name="Picture 19"/>
          <p:cNvPicPr>
            <a:picLocks noChangeAspect="1"/>
          </p:cNvPicPr>
          <p:nvPr/>
        </p:nvPicPr>
        <p:blipFill>
          <a:blip r:embed="rId2"/>
          <a:srcRect/>
          <a:stretch>
            <a:fillRect/>
          </a:stretch>
        </p:blipFill>
        <p:spPr>
          <a:xfrm rot="6273812">
            <a:off x="-2514705" y="6095822"/>
            <a:ext cx="5720805" cy="5620690"/>
          </a:xfrm>
          <a:prstGeom prst="rect">
            <a:avLst/>
          </a:prstGeom>
        </p:spPr>
      </p:pic>
      <p:grpSp>
        <p:nvGrpSpPr>
          <p:cNvPr id="20" name="Group 20"/>
          <p:cNvGrpSpPr/>
          <p:nvPr/>
        </p:nvGrpSpPr>
        <p:grpSpPr>
          <a:xfrm>
            <a:off x="10051126" y="1866608"/>
            <a:ext cx="3491158" cy="2589149"/>
            <a:chOff x="0" y="0"/>
            <a:chExt cx="4654877" cy="3452199"/>
          </a:xfrm>
        </p:grpSpPr>
        <p:sp>
          <p:nvSpPr>
            <p:cNvPr id="21" name="TextBox 21"/>
            <p:cNvSpPr txBox="1"/>
            <p:nvPr/>
          </p:nvSpPr>
          <p:spPr>
            <a:xfrm>
              <a:off x="21023" y="-57150"/>
              <a:ext cx="4633854" cy="616279"/>
            </a:xfrm>
            <a:prstGeom prst="rect">
              <a:avLst/>
            </a:prstGeom>
          </p:spPr>
          <p:txBody>
            <a:bodyPr lIns="0" tIns="0" rIns="0" bIns="0" rtlCol="0" anchor="t">
              <a:spAutoFit/>
            </a:bodyPr>
            <a:lstStyle/>
            <a:p>
              <a:pPr>
                <a:lnSpc>
                  <a:spcPts val="3919"/>
                </a:lnSpc>
              </a:pPr>
              <a:r>
                <a:rPr lang="en-US" sz="2799">
                  <a:solidFill>
                    <a:srgbClr val="FFFFFF"/>
                  </a:solidFill>
                  <a:latin typeface="Heebo Regular Bold"/>
                </a:rPr>
                <a:t>STEP 2(25.10.21)</a:t>
              </a:r>
            </a:p>
          </p:txBody>
        </p:sp>
        <p:sp>
          <p:nvSpPr>
            <p:cNvPr id="22" name="TextBox 22"/>
            <p:cNvSpPr txBox="1"/>
            <p:nvPr/>
          </p:nvSpPr>
          <p:spPr>
            <a:xfrm>
              <a:off x="21023" y="1161965"/>
              <a:ext cx="4633854" cy="2290233"/>
            </a:xfrm>
            <a:prstGeom prst="rect">
              <a:avLst/>
            </a:prstGeom>
          </p:spPr>
          <p:txBody>
            <a:bodyPr lIns="0" tIns="0" rIns="0" bIns="0" rtlCol="0" anchor="t">
              <a:spAutoFit/>
            </a:bodyPr>
            <a:lstStyle/>
            <a:p>
              <a:pPr>
                <a:lnSpc>
                  <a:spcPts val="3499"/>
                </a:lnSpc>
              </a:pPr>
              <a:r>
                <a:rPr lang="en-US" sz="2499">
                  <a:solidFill>
                    <a:srgbClr val="FFFFFF"/>
                  </a:solidFill>
                  <a:latin typeface="Heebo Bold"/>
                </a:rPr>
                <a:t>Write brief algorithms to get result(Unsupervised segmentation)</a:t>
              </a:r>
            </a:p>
          </p:txBody>
        </p:sp>
        <p:sp>
          <p:nvSpPr>
            <p:cNvPr id="23" name="AutoShape 23"/>
            <p:cNvSpPr/>
            <p:nvPr/>
          </p:nvSpPr>
          <p:spPr>
            <a:xfrm>
              <a:off x="0" y="804720"/>
              <a:ext cx="4654877" cy="0"/>
            </a:xfrm>
            <a:prstGeom prst="line">
              <a:avLst/>
            </a:prstGeom>
            <a:ln w="25400" cap="rnd">
              <a:solidFill>
                <a:srgbClr val="64E688"/>
              </a:solidFill>
              <a:prstDash val="solid"/>
              <a:headEnd type="none" w="sm" len="sm"/>
              <a:tailEnd type="none" w="sm" len="sm"/>
            </a:ln>
          </p:spPr>
        </p:sp>
      </p:grpSp>
      <p:sp>
        <p:nvSpPr>
          <p:cNvPr id="24" name="TextBox 24"/>
          <p:cNvSpPr txBox="1"/>
          <p:nvPr/>
        </p:nvSpPr>
        <p:spPr>
          <a:xfrm>
            <a:off x="1455677" y="1380833"/>
            <a:ext cx="5446961" cy="971550"/>
          </a:xfrm>
          <a:prstGeom prst="rect">
            <a:avLst/>
          </a:prstGeom>
        </p:spPr>
        <p:txBody>
          <a:bodyPr lIns="0" tIns="0" rIns="0" bIns="0" rtlCol="0" anchor="t">
            <a:spAutoFit/>
          </a:bodyPr>
          <a:lstStyle/>
          <a:p>
            <a:pPr>
              <a:lnSpc>
                <a:spcPts val="7680"/>
              </a:lnSpc>
            </a:pPr>
            <a:r>
              <a:rPr lang="en-US" sz="6399">
                <a:solidFill>
                  <a:srgbClr val="FFFFFF"/>
                </a:solidFill>
                <a:latin typeface="Heebo Bold Bold"/>
              </a:rPr>
              <a:t>The Plan</a:t>
            </a:r>
          </a:p>
        </p:txBody>
      </p:sp>
      <p:grpSp>
        <p:nvGrpSpPr>
          <p:cNvPr id="25" name="Group 25"/>
          <p:cNvGrpSpPr/>
          <p:nvPr/>
        </p:nvGrpSpPr>
        <p:grpSpPr>
          <a:xfrm>
            <a:off x="14170037" y="6063215"/>
            <a:ext cx="3491158" cy="1712849"/>
            <a:chOff x="0" y="0"/>
            <a:chExt cx="4654877" cy="2283799"/>
          </a:xfrm>
        </p:grpSpPr>
        <p:sp>
          <p:nvSpPr>
            <p:cNvPr id="26" name="TextBox 26"/>
            <p:cNvSpPr txBox="1"/>
            <p:nvPr/>
          </p:nvSpPr>
          <p:spPr>
            <a:xfrm>
              <a:off x="21023" y="-57150"/>
              <a:ext cx="4633854" cy="616279"/>
            </a:xfrm>
            <a:prstGeom prst="rect">
              <a:avLst/>
            </a:prstGeom>
          </p:spPr>
          <p:txBody>
            <a:bodyPr lIns="0" tIns="0" rIns="0" bIns="0" rtlCol="0" anchor="t">
              <a:spAutoFit/>
            </a:bodyPr>
            <a:lstStyle/>
            <a:p>
              <a:pPr>
                <a:lnSpc>
                  <a:spcPts val="3919"/>
                </a:lnSpc>
              </a:pPr>
              <a:r>
                <a:rPr lang="en-US" sz="2799">
                  <a:solidFill>
                    <a:srgbClr val="FFFFFF"/>
                  </a:solidFill>
                  <a:latin typeface="Heebo Regular Bold"/>
                </a:rPr>
                <a:t>STEP 6(22.11.21)</a:t>
              </a:r>
            </a:p>
          </p:txBody>
        </p:sp>
        <p:sp>
          <p:nvSpPr>
            <p:cNvPr id="27" name="TextBox 27"/>
            <p:cNvSpPr txBox="1"/>
            <p:nvPr/>
          </p:nvSpPr>
          <p:spPr>
            <a:xfrm>
              <a:off x="21023" y="1152440"/>
              <a:ext cx="4633854" cy="1131358"/>
            </a:xfrm>
            <a:prstGeom prst="rect">
              <a:avLst/>
            </a:prstGeom>
          </p:spPr>
          <p:txBody>
            <a:bodyPr lIns="0" tIns="0" rIns="0" bIns="0" rtlCol="0" anchor="t">
              <a:spAutoFit/>
            </a:bodyPr>
            <a:lstStyle/>
            <a:p>
              <a:pPr>
                <a:lnSpc>
                  <a:spcPts val="3500"/>
                </a:lnSpc>
              </a:pPr>
              <a:r>
                <a:rPr lang="en-US" sz="2499">
                  <a:solidFill>
                    <a:srgbClr val="FFFFFF"/>
                  </a:solidFill>
                  <a:latin typeface="Heebo Bold"/>
                </a:rPr>
                <a:t>Make a conclusion and write report</a:t>
              </a:r>
            </a:p>
          </p:txBody>
        </p:sp>
        <p:sp>
          <p:nvSpPr>
            <p:cNvPr id="28" name="AutoShape 28"/>
            <p:cNvSpPr/>
            <p:nvPr/>
          </p:nvSpPr>
          <p:spPr>
            <a:xfrm>
              <a:off x="0" y="804720"/>
              <a:ext cx="4654877" cy="0"/>
            </a:xfrm>
            <a:prstGeom prst="line">
              <a:avLst/>
            </a:prstGeom>
            <a:ln w="25400" cap="rnd">
              <a:solidFill>
                <a:srgbClr val="64E688"/>
              </a:solidFill>
              <a:prstDash val="solid"/>
              <a:headEnd type="none" w="sm" len="sm"/>
              <a:tailEnd type="none" w="sm" len="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511</Words>
  <Application>Microsoft Macintosh PowerPoint</Application>
  <PresentationFormat>Произвольный</PresentationFormat>
  <Paragraphs>56</Paragraphs>
  <Slides>10</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10</vt:i4>
      </vt:variant>
    </vt:vector>
  </HeadingPairs>
  <TitlesOfParts>
    <vt:vector size="18" baseType="lpstr">
      <vt:lpstr>Arimo</vt:lpstr>
      <vt:lpstr>Heebo Bold</vt:lpstr>
      <vt:lpstr>Heebo Regular Bold</vt:lpstr>
      <vt:lpstr>Calibri</vt:lpstr>
      <vt:lpstr>Arial</vt:lpstr>
      <vt:lpstr>Heebo Regular</vt:lpstr>
      <vt:lpstr>Heebo Bold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 by Local Entropy Methods</dc:title>
  <cp:lastModifiedBy>Abylay Aytbanov</cp:lastModifiedBy>
  <cp:revision>2</cp:revision>
  <dcterms:created xsi:type="dcterms:W3CDTF">2006-08-16T00:00:00Z</dcterms:created>
  <dcterms:modified xsi:type="dcterms:W3CDTF">2021-10-14T20:58:10Z</dcterms:modified>
  <dc:identifier>DAEsu3hAols</dc:identifier>
</cp:coreProperties>
</file>